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300" r:id="rId3"/>
    <p:sldId id="309" r:id="rId4"/>
    <p:sldId id="308" r:id="rId5"/>
    <p:sldId id="294" r:id="rId6"/>
    <p:sldId id="295" r:id="rId7"/>
    <p:sldId id="289" r:id="rId8"/>
    <p:sldId id="290" r:id="rId9"/>
    <p:sldId id="292" r:id="rId10"/>
    <p:sldId id="297" r:id="rId11"/>
    <p:sldId id="296" r:id="rId12"/>
    <p:sldId id="305" r:id="rId13"/>
    <p:sldId id="299" r:id="rId14"/>
    <p:sldId id="291" r:id="rId15"/>
    <p:sldId id="293" r:id="rId16"/>
    <p:sldId id="311" r:id="rId17"/>
    <p:sldId id="314" r:id="rId18"/>
    <p:sldId id="303" r:id="rId19"/>
    <p:sldId id="310" r:id="rId20"/>
    <p:sldId id="312" r:id="rId21"/>
    <p:sldId id="313" r:id="rId2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9"/>
          </p14:sldIdLst>
        </p14:section>
        <p14:section name="Ontology Design" id="{55478097-E68E-4C5E-BAC3-FCF4076DCB02}">
          <p14:sldIdLst>
            <p14:sldId id="308"/>
            <p14:sldId id="294"/>
            <p14:sldId id="295"/>
            <p14:sldId id="289"/>
            <p14:sldId id="290"/>
          </p14:sldIdLst>
        </p14:section>
        <p14:section name="Validation" id="{3C38CDEE-064D-41D2-9FCA-A55F010BD287}">
          <p14:sldIdLst>
            <p14:sldId id="292"/>
            <p14:sldId id="297"/>
            <p14:sldId id="296"/>
            <p14:sldId id="305"/>
            <p14:sldId id="299"/>
            <p14:sldId id="291"/>
            <p14:sldId id="293"/>
            <p14:sldId id="311"/>
            <p14:sldId id="314"/>
            <p14:sldId id="303"/>
            <p14:sldId id="310"/>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1" autoAdjust="0"/>
    <p:restoredTop sz="52434" autoAdjust="0"/>
  </p:normalViewPr>
  <p:slideViewPr>
    <p:cSldViewPr snapToGrid="0">
      <p:cViewPr>
        <p:scale>
          <a:sx n="55" d="100"/>
          <a:sy n="55" d="100"/>
        </p:scale>
        <p:origin x="2320" y="2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26/05/2024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 with a dictionary and an </a:t>
            </a:r>
            <a:r>
              <a:rPr lang="en-US" dirty="0" err="1"/>
              <a:t>indentifier</a:t>
            </a:r>
            <a:r>
              <a:rPr lang="en-US" dirty="0"/>
              <a:t>.</a:t>
            </a:r>
          </a:p>
          <a:p>
            <a:endParaRPr lang="en-US" dirty="0"/>
          </a:p>
          <a:p>
            <a:r>
              <a:rPr lang="en-US" dirty="0"/>
              <a:t>We clarify that we intent the origin of the marker to be in the center of the maker and finally</a:t>
            </a:r>
            <a:br>
              <a:rPr lang="en-US" dirty="0"/>
            </a:br>
            <a:r>
              <a:rPr lang="en-US" dirty="0"/>
              <a:t>we indicate the width and height of the marker so the scale can be used to appropriately scale virtual objects positioned</a:t>
            </a:r>
            <a:br>
              <a:rPr lang="en-US" dirty="0"/>
            </a:br>
            <a:r>
              <a:rPr lang="en-US" dirty="0"/>
              <a:t>relate to this marker.</a:t>
            </a:r>
          </a:p>
          <a:p>
            <a:endParaRPr lang="en-US" dirty="0"/>
          </a:p>
          <a:p>
            <a:r>
              <a:rPr lang="en-US" dirty="0"/>
              <a:t>Next, we have an example of a virtual object of the planet Earth that is positioned 10cm above the marker.</a:t>
            </a:r>
          </a:p>
          <a:p>
            <a:r>
              <a:rPr lang="en-US" dirty="0"/>
              <a:t>Semantically, this means that the position of this virtual object is 10cm relative to the center of the marker</a:t>
            </a:r>
            <a:br>
              <a:rPr lang="en-US" dirty="0"/>
            </a:br>
            <a:r>
              <a:rPr lang="en-US" dirty="0"/>
              <a:t>with identifier 10.</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239525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Assuming we have an AR application that detects a QR code with certain data, we may</a:t>
            </a:r>
            <a:br>
              <a:rPr lang="en-US" dirty="0"/>
            </a:br>
            <a:r>
              <a:rPr lang="en-US" dirty="0"/>
              <a:t>want to investigate if this QR code is used in our AR application to perform relative positioning.</a:t>
            </a:r>
          </a:p>
          <a:p>
            <a:r>
              <a:rPr lang="en-US" dirty="0"/>
              <a:t>In such a scenario we could easily define the marker and query any object placed relative to this marker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16</a:t>
            </a:fld>
            <a:endParaRPr lang="en-BE"/>
          </a:p>
        </p:txBody>
      </p:sp>
    </p:spTree>
    <p:extLst>
      <p:ext uri="{BB962C8B-B14F-4D97-AF65-F5344CB8AC3E}">
        <p14:creationId xmlns:p14="http://schemas.microsoft.com/office/powerpoint/2010/main" val="22105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17</a:t>
            </a:fld>
            <a:endParaRPr lang="en-BE"/>
          </a:p>
        </p:txBody>
      </p:sp>
    </p:spTree>
    <p:extLst>
      <p:ext uri="{BB962C8B-B14F-4D97-AF65-F5344CB8AC3E}">
        <p14:creationId xmlns:p14="http://schemas.microsoft.com/office/powerpoint/2010/main" val="122958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18</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19</a:t>
            </a:fld>
            <a:endParaRPr lang="en-BE"/>
          </a:p>
        </p:txBody>
      </p:sp>
    </p:spTree>
    <p:extLst>
      <p:ext uri="{BB962C8B-B14F-4D97-AF65-F5344CB8AC3E}">
        <p14:creationId xmlns:p14="http://schemas.microsoft.com/office/powerpoint/2010/main" val="127538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 Pose estimation also enables us to position ourselves, or more specifically the camera relative to one of these markers;</a:t>
            </a:r>
            <a:br>
              <a:rPr lang="en-US" dirty="0"/>
            </a:br>
            <a:r>
              <a:rPr lang="en-US" dirty="0"/>
              <a:t>which other that placing virtual objects relative to these markers also enables us to use them to determine our position.</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20</a:t>
            </a:fld>
            <a:endParaRPr lang="en-BE"/>
          </a:p>
        </p:txBody>
      </p:sp>
    </p:spTree>
    <p:extLst>
      <p:ext uri="{BB962C8B-B14F-4D97-AF65-F5344CB8AC3E}">
        <p14:creationId xmlns:p14="http://schemas.microsoft.com/office/powerpoint/2010/main" val="89628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21</a:t>
            </a:fld>
            <a:endParaRPr lang="en-BE"/>
          </a:p>
        </p:txBody>
      </p:sp>
    </p:spTree>
    <p:extLst>
      <p:ext uri="{BB962C8B-B14F-4D97-AF65-F5344CB8AC3E}">
        <p14:creationId xmlns:p14="http://schemas.microsoft.com/office/powerpoint/2010/main" val="39037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creation</a:t>
            </a:r>
            <a:r>
              <a:rPr lang="nl-NL" dirty="0"/>
              <a:t> of </a:t>
            </a:r>
            <a:r>
              <a:rPr lang="nl-NL" dirty="0" err="1"/>
              <a:t>interoperable</a:t>
            </a:r>
            <a:r>
              <a:rPr lang="nl-NL" dirty="0"/>
              <a:t> AR </a:t>
            </a:r>
            <a:r>
              <a:rPr lang="nl-NL" dirty="0" err="1"/>
              <a:t>applications</a:t>
            </a:r>
            <a:r>
              <a:rPr lang="nl-NL" dirty="0"/>
              <a:t> has </a:t>
            </a:r>
            <a:r>
              <a:rPr lang="nl-NL" dirty="0" err="1"/>
              <a:t>many</a:t>
            </a:r>
            <a:r>
              <a:rPr lang="nl-NL" dirty="0"/>
              <a:t> different </a:t>
            </a:r>
            <a:r>
              <a:rPr lang="nl-NL" dirty="0" err="1"/>
              <a:t>challenges</a:t>
            </a:r>
            <a:r>
              <a:rPr lang="nl-NL" dirty="0"/>
              <a:t>, but </a:t>
            </a:r>
            <a:r>
              <a:rPr lang="nl-NL" dirty="0" err="1"/>
              <a:t>one</a:t>
            </a:r>
            <a:r>
              <a:rPr lang="nl-NL" dirty="0"/>
              <a:t> of </a:t>
            </a:r>
            <a:r>
              <a:rPr lang="nl-NL" dirty="0" err="1"/>
              <a:t>the</a:t>
            </a:r>
            <a:r>
              <a:rPr lang="nl-NL" dirty="0"/>
              <a:t> </a:t>
            </a:r>
            <a:r>
              <a:rPr lang="nl-NL" dirty="0" err="1"/>
              <a:t>key</a:t>
            </a:r>
            <a:r>
              <a:rPr lang="nl-NL" dirty="0"/>
              <a:t> </a:t>
            </a:r>
            <a:r>
              <a:rPr lang="nl-NL" dirty="0" err="1"/>
              <a:t>challenges</a:t>
            </a:r>
            <a:endParaRPr lang="nl-NL" dirty="0"/>
          </a:p>
          <a:p>
            <a:r>
              <a:rPr lang="nl-NL" dirty="0"/>
              <a:t>is </a:t>
            </a:r>
            <a:r>
              <a:rPr lang="nl-NL" dirty="0" err="1"/>
              <a:t>that</a:t>
            </a:r>
            <a:r>
              <a:rPr lang="nl-NL" dirty="0"/>
              <a:t> </a:t>
            </a:r>
            <a:r>
              <a:rPr lang="nl-NL" dirty="0" err="1"/>
              <a:t>there</a:t>
            </a:r>
            <a:r>
              <a:rPr lang="nl-NL" dirty="0"/>
              <a:t> </a:t>
            </a:r>
            <a:r>
              <a:rPr lang="nl-NL" dirty="0" err="1"/>
              <a:t>needs</a:t>
            </a:r>
            <a:r>
              <a:rPr lang="nl-NL" dirty="0"/>
              <a:t> </a:t>
            </a:r>
            <a:r>
              <a:rPr lang="nl-NL" dirty="0" err="1"/>
              <a:t>to</a:t>
            </a:r>
            <a:r>
              <a:rPr lang="nl-NL" dirty="0"/>
              <a:t> </a:t>
            </a:r>
            <a:r>
              <a:rPr lang="nl-NL" dirty="0" err="1"/>
              <a:t>be</a:t>
            </a:r>
            <a:r>
              <a:rPr lang="nl-NL" dirty="0"/>
              <a:t> a common frame of </a:t>
            </a:r>
            <a:r>
              <a:rPr lang="nl-NL" dirty="0" err="1"/>
              <a:t>reference</a:t>
            </a:r>
            <a:r>
              <a:rPr lang="nl-NL" dirty="0"/>
              <a:t> </a:t>
            </a:r>
            <a:r>
              <a:rPr lang="nl-NL" dirty="0" err="1"/>
              <a:t>between</a:t>
            </a:r>
            <a:r>
              <a:rPr lang="nl-NL" dirty="0"/>
              <a:t> multiple </a:t>
            </a:r>
            <a:r>
              <a:rPr lang="nl-NL" dirty="0" err="1"/>
              <a:t>applications</a:t>
            </a:r>
            <a:r>
              <a:rPr lang="nl-NL" dirty="0"/>
              <a:t>, AR </a:t>
            </a:r>
            <a:r>
              <a:rPr lang="nl-NL" dirty="0" err="1"/>
              <a:t>devices</a:t>
            </a:r>
            <a:r>
              <a:rPr lang="nl-NL" dirty="0"/>
              <a:t> </a:t>
            </a:r>
            <a:r>
              <a:rPr lang="nl-NL" dirty="0" err="1"/>
              <a:t>and</a:t>
            </a:r>
            <a:r>
              <a:rPr lang="nl-NL" dirty="0"/>
              <a:t> users.</a:t>
            </a:r>
          </a:p>
          <a:p>
            <a:r>
              <a:rPr lang="nl-NL" dirty="0" err="1"/>
              <a:t>With</a:t>
            </a:r>
            <a:r>
              <a:rPr lang="nl-NL" dirty="0"/>
              <a:t> </a:t>
            </a:r>
            <a:r>
              <a:rPr lang="nl-NL" dirty="0" err="1"/>
              <a:t>FidMark</a:t>
            </a:r>
            <a:r>
              <a:rPr lang="nl-NL" dirty="0"/>
              <a:t>, </a:t>
            </a:r>
            <a:r>
              <a:rPr lang="nl-NL" dirty="0" err="1"/>
              <a:t>the</a:t>
            </a:r>
            <a:r>
              <a:rPr lang="nl-NL" dirty="0"/>
              <a:t> goal is </a:t>
            </a:r>
            <a:r>
              <a:rPr lang="nl-NL" dirty="0" err="1"/>
              <a:t>to</a:t>
            </a:r>
            <a:r>
              <a:rPr lang="nl-NL" dirty="0"/>
              <a:t> </a:t>
            </a:r>
            <a:r>
              <a:rPr lang="nl-NL" dirty="0" err="1"/>
              <a:t>solve</a:t>
            </a:r>
            <a:r>
              <a:rPr lang="nl-NL" dirty="0"/>
              <a:t> </a:t>
            </a:r>
            <a:r>
              <a:rPr lang="nl-NL" dirty="0" err="1"/>
              <a:t>this</a:t>
            </a:r>
            <a:r>
              <a:rPr lang="nl-NL" dirty="0"/>
              <a:t> common </a:t>
            </a:r>
            <a:r>
              <a:rPr lang="nl-NL" dirty="0" err="1"/>
              <a:t>reference</a:t>
            </a:r>
            <a:r>
              <a:rPr lang="nl-NL" dirty="0"/>
              <a:t> frame </a:t>
            </a:r>
            <a:r>
              <a:rPr lang="nl-NL" dirty="0" err="1"/>
              <a:t>for</a:t>
            </a:r>
            <a:r>
              <a:rPr lang="nl-NL" dirty="0"/>
              <a:t> </a:t>
            </a:r>
            <a:r>
              <a:rPr lang="nl-NL" dirty="0" err="1"/>
              <a:t>use</a:t>
            </a:r>
            <a:r>
              <a:rPr lang="nl-NL" dirty="0"/>
              <a:t> cases </a:t>
            </a:r>
            <a:r>
              <a:rPr lang="nl-NL" dirty="0" err="1"/>
              <a:t>which</a:t>
            </a:r>
            <a:r>
              <a:rPr lang="nl-NL" dirty="0"/>
              <a:t> make </a:t>
            </a:r>
            <a:r>
              <a:rPr lang="nl-NL" dirty="0" err="1"/>
              <a:t>use</a:t>
            </a:r>
            <a:r>
              <a:rPr lang="nl-NL" dirty="0"/>
              <a:t> of </a:t>
            </a:r>
            <a:r>
              <a:rPr lang="nl-NL" dirty="0" err="1"/>
              <a:t>fiducial</a:t>
            </a:r>
            <a:r>
              <a:rPr lang="nl-NL" dirty="0"/>
              <a:t>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15442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Out methodology approach </a:t>
            </a:r>
            <a:r>
              <a:rPr lang="en-US" dirty="0" err="1"/>
              <a:t>consistsed</a:t>
            </a:r>
            <a:r>
              <a:rPr lang="en-US" dirty="0"/>
              <a:t> of first identifying if any existing ontologies would enable us to describe fiducial markers in some extent.</a:t>
            </a:r>
          </a:p>
          <a:p>
            <a:r>
              <a:rPr lang="en-US" dirty="0"/>
              <a:t>There are vocabularies that contain terminologies like barcodes and even basic descriptors for fiducial markers used in medical sciences. But none of the ontologies</a:t>
            </a:r>
            <a:br>
              <a:rPr lang="en-US" dirty="0"/>
            </a:br>
            <a:r>
              <a:rPr lang="en-US" dirty="0"/>
              <a:t>we have found sufficed to describe a wide range of fiducial markers that could bring us closer towards interoperability of </a:t>
            </a:r>
            <a:r>
              <a:rPr lang="en-US" dirty="0" err="1"/>
              <a:t>ar</a:t>
            </a:r>
            <a:r>
              <a:rPr lang="en-US" dirty="0"/>
              <a:t> applications.</a:t>
            </a:r>
          </a:p>
          <a:p>
            <a:endParaRPr lang="en-US" dirty="0"/>
          </a:p>
          <a:p>
            <a:r>
              <a:rPr lang="en-US" dirty="0"/>
              <a:t>We continued with the identification of frameworks such as OpenCV or specialized frameworks designed to detect fiducial markers</a:t>
            </a:r>
            <a:br>
              <a:rPr lang="en-US" dirty="0"/>
            </a:br>
            <a:r>
              <a:rPr lang="en-US" dirty="0"/>
              <a:t>of academic research and used the terminologies within these frameworks to decide on the terminologies within our ontology. We also investigated</a:t>
            </a:r>
            <a:br>
              <a:rPr lang="en-US" dirty="0"/>
            </a:br>
            <a:r>
              <a:rPr lang="en-US" dirty="0"/>
              <a:t>the commonly used marker types along with their properties.</a:t>
            </a:r>
          </a:p>
          <a:p>
            <a:endParaRPr lang="en-US" dirty="0"/>
          </a:p>
          <a:p>
            <a:r>
              <a:rPr lang="en-US" dirty="0"/>
              <a:t>Next, and probably the most important, we created a set of design goals that we will discuss in a moment, which</a:t>
            </a:r>
          </a:p>
          <a:p>
            <a:r>
              <a:rPr lang="en-US" dirty="0"/>
              <a:t>Helped us scope the </a:t>
            </a:r>
            <a:r>
              <a:rPr lang="en-US" dirty="0" err="1"/>
              <a:t>fidmark</a:t>
            </a:r>
            <a:r>
              <a:rPr lang="en-US" dirty="0"/>
              <a:t> ontology to AR applications. </a:t>
            </a:r>
          </a:p>
          <a:p>
            <a:endParaRPr lang="en-US" dirty="0"/>
          </a:p>
          <a:p>
            <a:r>
              <a:rPr lang="en-US" dirty="0"/>
              <a:t>We eventually continued with the design of the ontology and validated the ontology using SPARQL queries for each of our design goals</a:t>
            </a:r>
            <a:br>
              <a:rPr lang="en-US" dirty="0"/>
            </a:br>
            <a:r>
              <a:rPr lang="en-US" dirty="0"/>
              <a:t>and a final integration test with a web-based demonstrator that we will showcase at the end of the presentation.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22865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came up with 7 design goals that we wish to accomplish 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 In a way, this last design goal ensures that we do not forget for what use case we are designing this ontology for.</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dirty="0"/>
              <a:t>Our ontology is built on top of POSO, which a generic Positioning System Ontology introduced at ISWC 2022.</a:t>
            </a:r>
          </a:p>
          <a:p>
            <a:r>
              <a:rPr lang="en-US" dirty="0"/>
              <a:t>POSO on itself is built on top of Systems observations Sensors and Actuators ontology.</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a:t>whose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171475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4" name="Tijdelijke aanduiding voor datum 3">
            <a:extLst>
              <a:ext uri="{FF2B5EF4-FFF2-40B4-BE49-F238E27FC236}">
                <a16:creationId xmlns:a16="http://schemas.microsoft.com/office/drawing/2014/main" id="{15EC8839-6807-7D70-9C16-D744726A8E1E}"/>
              </a:ext>
            </a:extLst>
          </p:cNvPr>
          <p:cNvSpPr>
            <a:spLocks noGrp="1"/>
          </p:cNvSpPr>
          <p:nvPr>
            <p:ph type="dt" sz="half" idx="10"/>
          </p:nvPr>
        </p:nvSpPr>
        <p:spPr>
          <a:xfrm>
            <a:off x="595952" y="6356350"/>
            <a:ext cx="2743200" cy="365125"/>
          </a:xfrm>
          <a:prstGeom prst="rect">
            <a:avLst/>
          </a:prstGeom>
        </p:spPr>
        <p:txBody>
          <a:bodyPr/>
          <a:lstStyle>
            <a:lvl1pPr>
              <a:defRPr sz="1400">
                <a:solidFill>
                  <a:schemeClr val="bg1">
                    <a:lumMod val="65000"/>
                  </a:schemeClr>
                </a:solidFill>
              </a:defRPr>
            </a:lvl1pPr>
          </a:lstStyle>
          <a:p>
            <a:fld id="{59CFB974-4C6E-4BB0-9281-479464CDC24C}" type="datetimeFigureOut">
              <a:rPr lang="en-BE" smtClean="0"/>
              <a:pPr/>
              <a:t>26/05/2024</a:t>
            </a:fld>
            <a:endParaRPr lang="en-BE"/>
          </a:p>
        </p:txBody>
      </p:sp>
      <p:sp>
        <p:nvSpPr>
          <p:cNvPr id="5" name="Tijdelijke aanduiding voor voettekst 4">
            <a:extLst>
              <a:ext uri="{FF2B5EF4-FFF2-40B4-BE49-F238E27FC236}">
                <a16:creationId xmlns:a16="http://schemas.microsoft.com/office/drawing/2014/main" id="{1EACABAA-BF0D-633D-E742-97DB85D23BB6}"/>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FF728765-8883-7456-8EE5-606C794C51DD}"/>
              </a:ext>
            </a:extLst>
          </p:cNvPr>
          <p:cNvSpPr>
            <a:spLocks noGrp="1"/>
          </p:cNvSpPr>
          <p:nvPr>
            <p:ph type="sldNum" sz="quarter" idx="12"/>
          </p:nvPr>
        </p:nvSpPr>
        <p:spPr/>
        <p:txBody>
          <a:bodyPr/>
          <a:lstStyle/>
          <a:p>
            <a:fld id="{DFAC721B-764A-4258-9B00-4150BF16688D}" type="slidenum">
              <a:rPr lang="en-BE" smtClean="0"/>
              <a:t>‹#›</a:t>
            </a:fld>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5" name="Tijdelijke aanduiding voor voettekst 4">
            <a:extLst>
              <a:ext uri="{FF2B5EF4-FFF2-40B4-BE49-F238E27FC236}">
                <a16:creationId xmlns:a16="http://schemas.microsoft.com/office/drawing/2014/main" id="{F4784757-E657-2564-24E6-5925E5EDC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a:t>
            </a:fld>
            <a:endParaRPr lang="en-BE"/>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2" y="1160061"/>
            <a:ext cx="10757848" cy="3610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focus on Augmented Reality and Pose estimation</a:t>
            </a:r>
          </a:p>
          <a:p>
            <a:r>
              <a:rPr lang="en-US" dirty="0"/>
              <a:t>Extensible ontology with support for future marker types and dictionaries</a:t>
            </a:r>
          </a:p>
          <a:p>
            <a:r>
              <a:rPr lang="en-US" dirty="0"/>
              <a:t>Demonstrator application &amp; TypeScript library</a:t>
            </a:r>
          </a:p>
          <a:p>
            <a:r>
              <a:rPr lang="en-US" dirty="0"/>
              <a:t>Future work will add new marker types and SHACL shapes</a:t>
            </a:r>
          </a:p>
          <a:p>
            <a:pPr marL="0" indent="0">
              <a:buNone/>
            </a:pPr>
            <a:r>
              <a:rPr lang="en-US" dirty="0"/>
              <a:t>  for each of these types</a:t>
            </a:r>
            <a:endParaRPr lang="en-BE"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313772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3" name="demo">
            <a:hlinkClick r:id="" action="ppaction://media"/>
            <a:extLst>
              <a:ext uri="{FF2B5EF4-FFF2-40B4-BE49-F238E27FC236}">
                <a16:creationId xmlns:a16="http://schemas.microsoft.com/office/drawing/2014/main" id="{26768B40-08D1-FA77-97A3-DA1FE857AC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0288" y="893618"/>
            <a:ext cx="8531423" cy="5972411"/>
          </a:xfrm>
          <a:prstGeom prst="rect">
            <a:avLst/>
          </a:prstGeom>
        </p:spPr>
      </p:pic>
    </p:spTree>
    <p:extLst>
      <p:ext uri="{BB962C8B-B14F-4D97-AF65-F5344CB8AC3E}">
        <p14:creationId xmlns:p14="http://schemas.microsoft.com/office/powerpoint/2010/main" val="27699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69009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4" name="Afbeelding 3" descr="Afbeelding met schermopname, tekenfilm&#10;&#10;Automatisch gegenereerde beschrijving">
            <a:extLst>
              <a:ext uri="{FF2B5EF4-FFF2-40B4-BE49-F238E27FC236}">
                <a16:creationId xmlns:a16="http://schemas.microsoft.com/office/drawing/2014/main" id="{4F2AA7A4-5E51-4C0E-15C5-DB14C288D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74" y="1474996"/>
            <a:ext cx="10961451" cy="4410415"/>
          </a:xfrm>
          <a:prstGeom prst="rect">
            <a:avLst/>
          </a:prstGeom>
        </p:spPr>
      </p:pic>
    </p:spTree>
    <p:extLst>
      <p:ext uri="{BB962C8B-B14F-4D97-AF65-F5344CB8AC3E}">
        <p14:creationId xmlns:p14="http://schemas.microsoft.com/office/powerpoint/2010/main" val="47611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5" name="Afbeelding 4" descr="Afbeelding met tekst, schermopname, Lettertype&#10;&#10;Automatisch gegenereerde beschrijving">
            <a:extLst>
              <a:ext uri="{FF2B5EF4-FFF2-40B4-BE49-F238E27FC236}">
                <a16:creationId xmlns:a16="http://schemas.microsoft.com/office/drawing/2014/main" id="{8D1FE5A5-0120-641A-5EAA-D026A83B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5" y="1201389"/>
            <a:ext cx="10902550" cy="4933404"/>
          </a:xfrm>
          <a:prstGeom prst="rect">
            <a:avLst/>
          </a:prstGeom>
        </p:spPr>
      </p:pic>
    </p:spTree>
    <p:extLst>
      <p:ext uri="{BB962C8B-B14F-4D97-AF65-F5344CB8AC3E}">
        <p14:creationId xmlns:p14="http://schemas.microsoft.com/office/powerpoint/2010/main" val="31333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Problem</a:t>
            </a:r>
            <a:endParaRPr lang="en-BE" dirty="0"/>
          </a:p>
        </p:txBody>
      </p:sp>
      <p:pic>
        <p:nvPicPr>
          <p:cNvPr id="5" name="Afbeelding 4" descr="Afbeelding met tekst, schermopname, overdekt&#10;&#10;Automatisch gegenereerde beschrijving">
            <a:extLst>
              <a:ext uri="{FF2B5EF4-FFF2-40B4-BE49-F238E27FC236}">
                <a16:creationId xmlns:a16="http://schemas.microsoft.com/office/drawing/2014/main" id="{856D6E57-3EA9-7923-10A8-CD0E0B9CF7A3}"/>
              </a:ext>
            </a:extLst>
          </p:cNvPr>
          <p:cNvPicPr>
            <a:picLocks noChangeAspect="1"/>
          </p:cNvPicPr>
          <p:nvPr/>
        </p:nvPicPr>
        <p:blipFill rotWithShape="1">
          <a:blip r:embed="rId3">
            <a:extLst>
              <a:ext uri="{28A0092B-C50C-407E-A947-70E740481C1C}">
                <a14:useLocalDpi xmlns:a14="http://schemas.microsoft.com/office/drawing/2010/main" val="0"/>
              </a:ext>
            </a:extLst>
          </a:blip>
          <a:srcRect t="18182" b="14424"/>
          <a:stretch/>
        </p:blipFill>
        <p:spPr>
          <a:xfrm>
            <a:off x="8401213" y="1160061"/>
            <a:ext cx="3434546" cy="5016902"/>
          </a:xfrm>
          <a:prstGeom prst="rect">
            <a:avLst/>
          </a:prstGeom>
        </p:spPr>
      </p:pic>
      <p:pic>
        <p:nvPicPr>
          <p:cNvPr id="7" name="Afbeelding 6" descr="Afbeelding met tekst, schermopname&#10;&#10;Automatisch gegenereerde beschrijving">
            <a:extLst>
              <a:ext uri="{FF2B5EF4-FFF2-40B4-BE49-F238E27FC236}">
                <a16:creationId xmlns:a16="http://schemas.microsoft.com/office/drawing/2014/main" id="{2A569FB9-C5D2-A94C-8DB0-A7847A1601E9}"/>
              </a:ext>
            </a:extLst>
          </p:cNvPr>
          <p:cNvPicPr>
            <a:picLocks noChangeAspect="1"/>
          </p:cNvPicPr>
          <p:nvPr/>
        </p:nvPicPr>
        <p:blipFill rotWithShape="1">
          <a:blip r:embed="rId4">
            <a:extLst>
              <a:ext uri="{28A0092B-C50C-407E-A947-70E740481C1C}">
                <a14:useLocalDpi xmlns:a14="http://schemas.microsoft.com/office/drawing/2010/main" val="0"/>
              </a:ext>
            </a:extLst>
          </a:blip>
          <a:srcRect t="19333" b="13273"/>
          <a:stretch/>
        </p:blipFill>
        <p:spPr>
          <a:xfrm>
            <a:off x="4876481" y="1160061"/>
            <a:ext cx="3347896" cy="5016902"/>
          </a:xfrm>
          <a:prstGeom prst="rect">
            <a:avLst/>
          </a:prstGeom>
        </p:spPr>
      </p:pic>
      <p:sp>
        <p:nvSpPr>
          <p:cNvPr id="8" name="Tijdelijke aanduiding voor inhoud 2">
            <a:extLst>
              <a:ext uri="{FF2B5EF4-FFF2-40B4-BE49-F238E27FC236}">
                <a16:creationId xmlns:a16="http://schemas.microsoft.com/office/drawing/2014/main" id="{2DBF95F3-C9E9-DEA8-84B4-618D79BF7032}"/>
              </a:ext>
            </a:extLst>
          </p:cNvPr>
          <p:cNvSpPr>
            <a:spLocks noGrp="1"/>
          </p:cNvSpPr>
          <p:nvPr>
            <p:ph idx="1"/>
          </p:nvPr>
        </p:nvSpPr>
        <p:spPr>
          <a:xfrm>
            <a:off x="595952" y="1160061"/>
            <a:ext cx="3641511" cy="5016902"/>
          </a:xfrm>
        </p:spPr>
        <p:txBody>
          <a:bodyPr>
            <a:normAutofit/>
          </a:bodyPr>
          <a:lstStyle/>
          <a:p>
            <a:pPr marL="0" indent="0">
              <a:buNone/>
            </a:pPr>
            <a:r>
              <a:rPr lang="nl-NL" dirty="0"/>
              <a:t>How </a:t>
            </a:r>
            <a:r>
              <a:rPr lang="nl-NL" dirty="0" err="1"/>
              <a:t>can</a:t>
            </a:r>
            <a:r>
              <a:rPr lang="nl-NL" dirty="0"/>
              <a:t> </a:t>
            </a:r>
            <a:r>
              <a:rPr lang="nl-NL" dirty="0" err="1"/>
              <a:t>define</a:t>
            </a:r>
            <a:r>
              <a:rPr lang="nl-NL" dirty="0"/>
              <a:t> a common </a:t>
            </a:r>
            <a:r>
              <a:rPr lang="nl-NL" dirty="0" err="1"/>
              <a:t>reference</a:t>
            </a:r>
            <a:r>
              <a:rPr lang="nl-NL" dirty="0"/>
              <a:t> </a:t>
            </a:r>
            <a:r>
              <a:rPr lang="nl-NL" dirty="0" err="1"/>
              <a:t>space</a:t>
            </a:r>
            <a:r>
              <a:rPr lang="nl-NL" dirty="0"/>
              <a:t> </a:t>
            </a:r>
            <a:r>
              <a:rPr lang="nl-NL" dirty="0" err="1"/>
              <a:t>between</a:t>
            </a:r>
            <a:r>
              <a:rPr lang="nl-NL" dirty="0"/>
              <a:t> </a:t>
            </a:r>
            <a:r>
              <a:rPr lang="nl-NL" dirty="0" err="1"/>
              <a:t>two</a:t>
            </a:r>
            <a:r>
              <a:rPr lang="nl-NL" dirty="0"/>
              <a:t> independent </a:t>
            </a:r>
            <a:r>
              <a:rPr lang="nl-NL" dirty="0" err="1"/>
              <a:t>augmented</a:t>
            </a:r>
            <a:r>
              <a:rPr lang="nl-NL" dirty="0"/>
              <a:t> </a:t>
            </a:r>
            <a:r>
              <a:rPr lang="nl-NL" dirty="0" err="1"/>
              <a:t>reality</a:t>
            </a:r>
            <a:r>
              <a:rPr lang="nl-NL" dirty="0"/>
              <a:t> </a:t>
            </a:r>
            <a:r>
              <a:rPr lang="nl-NL" dirty="0" err="1"/>
              <a:t>frameworks</a:t>
            </a:r>
            <a:r>
              <a:rPr lang="nl-NL" dirty="0"/>
              <a:t>?</a:t>
            </a:r>
          </a:p>
          <a:p>
            <a:pPr marL="0" indent="0">
              <a:buNone/>
            </a:pPr>
            <a:endParaRPr lang="nl-NL" dirty="0"/>
          </a:p>
          <a:p>
            <a:pPr marL="0" indent="0">
              <a:buNone/>
            </a:pPr>
            <a:r>
              <a:rPr lang="nl-NL" dirty="0"/>
              <a:t>How </a:t>
            </a:r>
            <a:r>
              <a:rPr lang="nl-NL" dirty="0" err="1"/>
              <a:t>can</a:t>
            </a:r>
            <a:r>
              <a:rPr lang="nl-NL" dirty="0"/>
              <a:t> we </a:t>
            </a:r>
            <a:r>
              <a:rPr lang="nl-NL" dirty="0" err="1"/>
              <a:t>define</a:t>
            </a:r>
            <a:r>
              <a:rPr lang="nl-NL" dirty="0"/>
              <a:t> </a:t>
            </a:r>
            <a:r>
              <a:rPr lang="nl-NL" dirty="0" err="1"/>
              <a:t>this</a:t>
            </a:r>
            <a:r>
              <a:rPr lang="nl-NL" dirty="0"/>
              <a:t> common </a:t>
            </a:r>
            <a:r>
              <a:rPr lang="nl-NL" dirty="0" err="1"/>
              <a:t>reference</a:t>
            </a:r>
            <a:r>
              <a:rPr lang="nl-NL" dirty="0"/>
              <a:t> </a:t>
            </a:r>
            <a:r>
              <a:rPr lang="nl-NL" dirty="0" err="1"/>
              <a:t>space</a:t>
            </a:r>
            <a:r>
              <a:rPr lang="nl-NL" dirty="0"/>
              <a:t> </a:t>
            </a:r>
            <a:r>
              <a:rPr lang="nl-NL" dirty="0" err="1"/>
              <a:t>using</a:t>
            </a:r>
            <a:r>
              <a:rPr lang="nl-NL" dirty="0"/>
              <a:t> a </a:t>
            </a:r>
            <a:r>
              <a:rPr lang="nl-NL" dirty="0" err="1"/>
              <a:t>wide</a:t>
            </a:r>
            <a:r>
              <a:rPr lang="nl-NL" dirty="0"/>
              <a:t> range of </a:t>
            </a:r>
            <a:r>
              <a:rPr lang="nl-NL" dirty="0" err="1"/>
              <a:t>fiducial</a:t>
            </a:r>
            <a:r>
              <a:rPr lang="nl-NL" dirty="0"/>
              <a:t> markers?</a:t>
            </a:r>
          </a:p>
        </p:txBody>
      </p:sp>
    </p:spTree>
    <p:extLst>
      <p:ext uri="{BB962C8B-B14F-4D97-AF65-F5344CB8AC3E}">
        <p14:creationId xmlns:p14="http://schemas.microsoft.com/office/powerpoint/2010/main" val="8840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normAutofit/>
          </a:bodyPr>
          <a:lstStyle/>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ontologies</a:t>
            </a:r>
            <a:endParaRPr lang="nl-NL" b="1" dirty="0"/>
          </a:p>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frameworks</a:t>
            </a:r>
            <a:endParaRPr lang="nl-NL" b="1" dirty="0"/>
          </a:p>
          <a:p>
            <a:pPr marL="514350" indent="-514350">
              <a:buFont typeface="+mj-lt"/>
              <a:buAutoNum type="arabicPeriod"/>
            </a:pPr>
            <a:r>
              <a:rPr lang="nl-NL" dirty="0" err="1"/>
              <a:t>Identification</a:t>
            </a:r>
            <a:r>
              <a:rPr lang="nl-NL" dirty="0"/>
              <a:t> of common </a:t>
            </a:r>
            <a:r>
              <a:rPr lang="nl-NL" b="1" dirty="0"/>
              <a:t>markers types </a:t>
            </a:r>
            <a:r>
              <a:rPr lang="nl-NL" dirty="0"/>
              <a:t>(</a:t>
            </a:r>
            <a:r>
              <a:rPr lang="nl-NL" dirty="0" err="1"/>
              <a:t>and</a:t>
            </a:r>
            <a:r>
              <a:rPr lang="nl-NL" dirty="0"/>
              <a:t> </a:t>
            </a:r>
            <a:r>
              <a:rPr lang="nl-NL" dirty="0" err="1"/>
              <a:t>variations</a:t>
            </a:r>
            <a:r>
              <a:rPr lang="nl-NL" dirty="0"/>
              <a:t>)</a:t>
            </a:r>
          </a:p>
          <a:p>
            <a:pPr marL="514350" indent="-514350">
              <a:buFont typeface="+mj-lt"/>
              <a:buAutoNum type="arabicPeriod"/>
            </a:pPr>
            <a:r>
              <a:rPr lang="nl-NL" b="1" dirty="0"/>
              <a:t>Design goals </a:t>
            </a:r>
            <a:r>
              <a:rPr lang="nl-NL" dirty="0" err="1"/>
              <a:t>based</a:t>
            </a:r>
            <a:r>
              <a:rPr lang="nl-NL" dirty="0"/>
              <a:t> on </a:t>
            </a:r>
            <a:r>
              <a:rPr lang="nl-NL" dirty="0" err="1"/>
              <a:t>problem</a:t>
            </a:r>
            <a:r>
              <a:rPr lang="nl-NL" dirty="0"/>
              <a:t> statement</a:t>
            </a:r>
          </a:p>
          <a:p>
            <a:pPr marL="514350" indent="-514350">
              <a:buFont typeface="+mj-lt"/>
              <a:buAutoNum type="arabicPeriod"/>
            </a:pPr>
            <a:r>
              <a:rPr lang="nl-NL" b="1" dirty="0"/>
              <a:t>Design</a:t>
            </a:r>
            <a:r>
              <a:rPr lang="nl-NL" dirty="0"/>
              <a:t> of </a:t>
            </a:r>
            <a:r>
              <a:rPr lang="nl-NL" dirty="0" err="1"/>
              <a:t>ontology</a:t>
            </a:r>
            <a:endParaRPr lang="nl-NL" dirty="0"/>
          </a:p>
          <a:p>
            <a:pPr marL="514350" indent="-514350">
              <a:buFont typeface="+mj-lt"/>
              <a:buAutoNum type="arabicPeriod"/>
            </a:pPr>
            <a:r>
              <a:rPr lang="nl-NL" b="1" dirty="0" err="1"/>
              <a:t>Validation</a:t>
            </a:r>
            <a:r>
              <a:rPr lang="nl-NL" dirty="0"/>
              <a:t> of </a:t>
            </a:r>
            <a:r>
              <a:rPr lang="nl-NL" dirty="0" err="1"/>
              <a:t>the</a:t>
            </a:r>
            <a:r>
              <a:rPr lang="nl-NL" dirty="0"/>
              <a:t> design goals </a:t>
            </a:r>
            <a:r>
              <a:rPr lang="nl-NL" dirty="0" err="1"/>
              <a:t>using</a:t>
            </a:r>
            <a:r>
              <a:rPr lang="nl-NL" dirty="0"/>
              <a:t> SPARQL </a:t>
            </a:r>
            <a:r>
              <a:rPr lang="nl-NL" dirty="0" err="1"/>
              <a:t>queries</a:t>
            </a:r>
            <a:endParaRPr lang="nl-NL" dirty="0"/>
          </a:p>
          <a:p>
            <a:pPr marL="514350" indent="-514350">
              <a:buFont typeface="+mj-lt"/>
              <a:buAutoNum type="arabicPeriod"/>
            </a:pPr>
            <a:r>
              <a:rPr lang="nl-NL" b="1" dirty="0"/>
              <a:t>Integration</a:t>
            </a:r>
            <a:r>
              <a:rPr lang="nl-NL" dirty="0"/>
              <a:t> </a:t>
            </a:r>
            <a:r>
              <a:rPr lang="nl-NL" dirty="0" err="1"/>
              <a:t>testing</a:t>
            </a:r>
            <a:r>
              <a:rPr lang="nl-NL" dirty="0"/>
              <a:t> of </a:t>
            </a:r>
            <a:r>
              <a:rPr lang="nl-NL" dirty="0" err="1"/>
              <a:t>the</a:t>
            </a:r>
            <a:r>
              <a:rPr lang="nl-NL" dirty="0"/>
              <a:t> </a:t>
            </a:r>
            <a:r>
              <a:rPr lang="nl-NL" dirty="0" err="1"/>
              <a:t>ontology</a:t>
            </a:r>
            <a:endParaRPr lang="nl-NL" dirty="0"/>
          </a:p>
          <a:p>
            <a:pPr marL="514350" indent="-514350">
              <a:buFont typeface="+mj-lt"/>
              <a:buAutoNum type="arabicPeriod"/>
            </a:pPr>
            <a:endParaRPr lang="nl-NL" dirty="0"/>
          </a:p>
        </p:txBody>
      </p:sp>
    </p:spTree>
    <p:extLst>
      <p:ext uri="{BB962C8B-B14F-4D97-AF65-F5344CB8AC3E}">
        <p14:creationId xmlns:p14="http://schemas.microsoft.com/office/powerpoint/2010/main" val="194587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 - 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CV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sp>
        <p:nvSpPr>
          <p:cNvPr id="3" name="Tekstvak 2">
            <a:extLst>
              <a:ext uri="{FF2B5EF4-FFF2-40B4-BE49-F238E27FC236}">
                <a16:creationId xmlns:a16="http://schemas.microsoft.com/office/drawing/2014/main" id="{0431DD6F-4CA2-429A-8057-C96D0EB7082E}"/>
              </a:ext>
            </a:extLst>
          </p:cNvPr>
          <p:cNvSpPr txBox="1"/>
          <p:nvPr/>
        </p:nvSpPr>
        <p:spPr>
          <a:xfrm>
            <a:off x="8350973" y="1027660"/>
            <a:ext cx="3623314" cy="2062103"/>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pic>
        <p:nvPicPr>
          <p:cNvPr id="9" name="Afbeelding 8">
            <a:extLst>
              <a:ext uri="{FF2B5EF4-FFF2-40B4-BE49-F238E27FC236}">
                <a16:creationId xmlns:a16="http://schemas.microsoft.com/office/drawing/2014/main" id="{A692E0C0-6430-5274-76CA-7A146492E8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793" y="1027660"/>
            <a:ext cx="7622766" cy="5564172"/>
          </a:xfrm>
          <a:prstGeom prst="rect">
            <a:avLst/>
          </a:prstGeom>
        </p:spPr>
      </p:pic>
    </p:spTree>
    <p:extLst>
      <p:ext uri="{BB962C8B-B14F-4D97-AF65-F5344CB8AC3E}">
        <p14:creationId xmlns:p14="http://schemas.microsoft.com/office/powerpoint/2010/main" val="348378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r>
              <a:rPr lang="en-US" dirty="0"/>
              <a:t>OOPS! Validator (</a:t>
            </a:r>
            <a:r>
              <a:rPr lang="en-US" dirty="0" err="1"/>
              <a:t>OntOlogy</a:t>
            </a:r>
            <a:r>
              <a:rPr lang="en-US" dirty="0"/>
              <a:t> Pitfall Scanner)</a:t>
            </a:r>
          </a:p>
          <a:p>
            <a:r>
              <a:rPr lang="en-US" dirty="0"/>
              <a:t>Examples and generated data for SPARQL</a:t>
            </a:r>
          </a:p>
          <a:p>
            <a:r>
              <a:rPr lang="en-US" dirty="0"/>
              <a:t>SPARQL queries for design goals</a:t>
            </a:r>
          </a:p>
          <a:p>
            <a:r>
              <a:rPr lang="en-US" dirty="0"/>
              <a:t>Demonstrator Web application</a:t>
            </a:r>
          </a:p>
        </p:txBody>
      </p:sp>
    </p:spTree>
    <p:extLst>
      <p:ext uri="{BB962C8B-B14F-4D97-AF65-F5344CB8AC3E}">
        <p14:creationId xmlns:p14="http://schemas.microsoft.com/office/powerpoint/2010/main" val="17366918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990</TotalTime>
  <Words>2809</Words>
  <Application>Microsoft Macintosh PowerPoint</Application>
  <PresentationFormat>Widescreen</PresentationFormat>
  <Paragraphs>186</Paragraphs>
  <Slides>21</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Arial</vt:lpstr>
      <vt:lpstr>ITC Avant Garde Std Bk</vt:lpstr>
      <vt:lpstr>Kantoorthema</vt:lpstr>
      <vt:lpstr>FidMark: A Fiducial Marker Ontology For Semantically Describing Visual Markers</vt:lpstr>
      <vt:lpstr>Background – Fiducial Marker</vt:lpstr>
      <vt:lpstr>Problem</vt:lpstr>
      <vt:lpstr>Methodology</vt:lpstr>
      <vt:lpstr>Methodology - Design Goals</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Demonstrator</vt:lpstr>
      <vt:lpstr>Conclusions and Future Work</vt:lpstr>
      <vt:lpstr>FidMark: A Fiducial Marker Ontology For Semantically Describing Visual Markers</vt:lpstr>
      <vt:lpstr>Demonstrator</vt:lpstr>
      <vt:lpstr>Background – Pose Estimation</vt:lpstr>
      <vt:lpstr>Validation – SPARQL queries</vt:lpstr>
      <vt:lpstr>Solid Symposium 2 - 3 May, 2024</vt:lpstr>
      <vt:lpstr>Solid Symposium 2 - 3 May,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86</cp:revision>
  <dcterms:created xsi:type="dcterms:W3CDTF">2024-03-01T10:02:16Z</dcterms:created>
  <dcterms:modified xsi:type="dcterms:W3CDTF">2024-05-26T19:19:19Z</dcterms:modified>
</cp:coreProperties>
</file>